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8b44c8b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8b44c8b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8b0efe78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8b0efe78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Products, not UvA related work</a:t>
            </a:r>
            <a:endParaRPr/>
          </a:p>
          <a:p>
            <a:pPr indent="0" lvl="0" marL="0" rtl="0" algn="l">
              <a:spcBef>
                <a:spcPts val="0"/>
              </a:spcBef>
              <a:spcAft>
                <a:spcPts val="0"/>
              </a:spcAft>
              <a:buNone/>
            </a:pPr>
            <a:r>
              <a:rPr lang="nl"/>
              <a:t>Behind? Because we are ambitious! Nothing too hard to handle!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8b44c8be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8b44c8be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8b0efe78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8b0efe78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sz="1300">
                <a:latin typeface="Lato"/>
                <a:ea typeface="Lato"/>
                <a:cs typeface="Lato"/>
                <a:sym typeface="Lato"/>
              </a:rPr>
              <a:t>Website improvements: Design, information.</a:t>
            </a:r>
            <a:br>
              <a:rPr lang="nl" sz="1300">
                <a:latin typeface="Lato"/>
                <a:ea typeface="Lato"/>
                <a:cs typeface="Lato"/>
                <a:sym typeface="Lato"/>
              </a:rPr>
            </a:br>
            <a:r>
              <a:rPr lang="nl" sz="1300">
                <a:latin typeface="Lato"/>
                <a:ea typeface="Lato"/>
                <a:cs typeface="Lato"/>
                <a:sym typeface="Lato"/>
              </a:rPr>
              <a:t>Writing articles: Writing content focused on students.</a:t>
            </a:r>
            <a:br>
              <a:rPr lang="nl" sz="1300">
                <a:latin typeface="Lato"/>
                <a:ea typeface="Lato"/>
                <a:cs typeface="Lato"/>
                <a:sym typeface="Lato"/>
              </a:rPr>
            </a:br>
            <a:br>
              <a:rPr lang="nl" sz="1300">
                <a:latin typeface="Lato"/>
                <a:ea typeface="Lato"/>
                <a:cs typeface="Lato"/>
                <a:sym typeface="Lato"/>
              </a:rPr>
            </a:br>
            <a:r>
              <a:rPr lang="nl" sz="1300">
                <a:latin typeface="Lato"/>
                <a:ea typeface="Lato"/>
                <a:cs typeface="Lato"/>
                <a:sym typeface="Lato"/>
              </a:rPr>
              <a:t>Communication:  Start-ups, Students.</a:t>
            </a:r>
            <a:br>
              <a:rPr lang="nl" sz="1300">
                <a:latin typeface="Lato"/>
                <a:ea typeface="Lato"/>
                <a:cs typeface="Lato"/>
                <a:sym typeface="Lato"/>
              </a:rPr>
            </a:br>
            <a:r>
              <a:rPr lang="nl" sz="1300">
                <a:latin typeface="Lato"/>
                <a:ea typeface="Lato"/>
                <a:cs typeface="Lato"/>
                <a:sym typeface="Lato"/>
              </a:rPr>
              <a:t>AI challenges: Projects, Internships, Jobs.</a:t>
            </a:r>
            <a:br>
              <a:rPr lang="nl" sz="1300">
                <a:latin typeface="Lato"/>
                <a:ea typeface="Lato"/>
                <a:cs typeface="Lato"/>
                <a:sym typeface="Lato"/>
              </a:rPr>
            </a:br>
            <a:r>
              <a:rPr lang="nl" sz="1300">
                <a:latin typeface="Lato"/>
                <a:ea typeface="Lato"/>
                <a:cs typeface="Lato"/>
                <a:sym typeface="Lato"/>
              </a:rPr>
              <a:t>Business: SEO, Adsense, Business model overall.</a:t>
            </a:r>
            <a:br>
              <a:rPr lang="nl" sz="1300">
                <a:latin typeface="Lato"/>
                <a:ea typeface="Lato"/>
                <a:cs typeface="Lato"/>
                <a:sym typeface="Lato"/>
              </a:rPr>
            </a:br>
            <a:br>
              <a:rPr lang="nl" sz="1300">
                <a:latin typeface="Lato"/>
                <a:ea typeface="Lato"/>
                <a:cs typeface="Lato"/>
                <a:sym typeface="Lato"/>
              </a:rPr>
            </a:br>
            <a:r>
              <a:rPr lang="nl" sz="1300">
                <a:latin typeface="Lato"/>
                <a:ea typeface="Lato"/>
                <a:cs typeface="Lato"/>
                <a:sym typeface="Lato"/>
              </a:rPr>
              <a:t>Business ready website: Challenge overview and page done.</a:t>
            </a:r>
            <a:br>
              <a:rPr lang="nl" sz="1300">
                <a:latin typeface="Lato"/>
                <a:ea typeface="Lato"/>
                <a:cs typeface="Lato"/>
                <a:sym typeface="Lato"/>
              </a:rPr>
            </a:br>
            <a:r>
              <a:rPr lang="nl" sz="1300">
                <a:latin typeface="Lato"/>
                <a:ea typeface="Lato"/>
                <a:cs typeface="Lato"/>
                <a:sym typeface="Lato"/>
              </a:rPr>
              <a:t>Communication and business protocol: Formalize strategy regarding communication and business practices.</a:t>
            </a:r>
            <a:br>
              <a:rPr lang="nl" sz="1300">
                <a:latin typeface="Lato"/>
                <a:ea typeface="Lato"/>
                <a:cs typeface="Lato"/>
                <a:sym typeface="Lato"/>
              </a:rPr>
            </a:br>
            <a:r>
              <a:rPr lang="nl" sz="1300">
                <a:latin typeface="Lato"/>
                <a:ea typeface="Lato"/>
                <a:cs typeface="Lato"/>
                <a:sym typeface="Lato"/>
              </a:rPr>
              <a:t>AI challenges: Generate leads, be in contact with various start-ups</a:t>
            </a:r>
            <a:endParaRPr sz="13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8b0efe78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8b0efe78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nl"/>
              <a:t>We prioritized the ongoing user stories because they are the base of our product. (Yellow)</a:t>
            </a:r>
            <a:endParaRPr/>
          </a:p>
          <a:p>
            <a:pPr indent="-298450" lvl="0" marL="457200" rtl="0" algn="l">
              <a:spcBef>
                <a:spcPts val="0"/>
              </a:spcBef>
              <a:spcAft>
                <a:spcPts val="0"/>
              </a:spcAft>
              <a:buSzPts val="1100"/>
              <a:buChar char="●"/>
            </a:pPr>
            <a:r>
              <a:rPr lang="nl"/>
              <a:t>Priority 4 - 12 are the stories w.r.t. our deliverables for sprint 2</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8b44c8be9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8b44c8be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nl"/>
              <a:t>While executing these stories we expect new stories to pop up as it is a “Rich” sprint.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8b44c8be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8b44c8be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8b0efe78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8b0efe78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8b44c8be9_3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8b44c8be9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8b44c8be9_3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8b44c8be9_3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8b44c8be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8b44c8be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300"/>
              <a:t>Now that our first sprint has almost ended, I will discuss the progress we made during this sprint with you. At a high level we planned to have a working website at the end of this sprint. We should have our own domain and the website should contain a couple of pages as stated in our sprint backlog. Secondly we wanted to have our first blogs onto our website. We also wanted, as the requirement of our project stated, to use SEO in our blogposts en website. Lastly our site should work with adsense which means that visitors can see advertisements on our site. We did not yet finished all of the requirements for our first sprint backlog. The adsense on our website doesn’t work yet, but alsmot all of the preparations for this are done. Besides this we don’t yet finished the SEO on all the post, but this is more of a continuing process during our project. Now you know our higher level ideas of the first sprint I’ll show you what is look like on the sprint backlog. </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8b0efe78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8b0efe78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nl"/>
              <a:t>Changed our focus from freelancers to AI students</a:t>
            </a:r>
            <a:endParaRPr/>
          </a:p>
          <a:p>
            <a:pPr indent="-298450" lvl="0" marL="457200" rtl="0" algn="l">
              <a:spcBef>
                <a:spcPts val="0"/>
              </a:spcBef>
              <a:spcAft>
                <a:spcPts val="0"/>
              </a:spcAft>
              <a:buSzPts val="1100"/>
              <a:buChar char="●"/>
            </a:pPr>
            <a:r>
              <a:rPr lang="nl"/>
              <a:t>Green is done and yellow is still in progress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8b44c8b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8b44c8b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8b44c8be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8b44c8be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aimarketspace.n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Progress Presentation</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Maura van der Linden, Lars Zandbergen, Qi Draaisma, Franklin Willemen &amp; Celena Jordaan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Product Backlog after Sprint 1</a:t>
            </a:r>
            <a:endParaRPr sz="3000"/>
          </a:p>
        </p:txBody>
      </p:sp>
      <p:sp>
        <p:nvSpPr>
          <p:cNvPr id="198" name="Google Shape;198;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9" name="Google Shape;199;p22"/>
          <p:cNvPicPr preferRelativeResize="0"/>
          <p:nvPr/>
        </p:nvPicPr>
        <p:blipFill rotWithShape="1">
          <a:blip r:embed="rId3">
            <a:alphaModFix/>
          </a:blip>
          <a:srcRect b="0" l="507" r="0" t="0"/>
          <a:stretch/>
        </p:blipFill>
        <p:spPr>
          <a:xfrm>
            <a:off x="198013" y="995975"/>
            <a:ext cx="8747975" cy="4147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Burndown (Project)</a:t>
            </a:r>
            <a:endParaRPr sz="3000"/>
          </a:p>
        </p:txBody>
      </p:sp>
      <p:sp>
        <p:nvSpPr>
          <p:cNvPr id="205" name="Google Shape;205;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6" name="Google Shape;206;p23"/>
          <p:cNvPicPr preferRelativeResize="0"/>
          <p:nvPr/>
        </p:nvPicPr>
        <p:blipFill>
          <a:blip r:embed="rId3">
            <a:alphaModFix/>
          </a:blip>
          <a:stretch>
            <a:fillRect/>
          </a:stretch>
        </p:blipFill>
        <p:spPr>
          <a:xfrm>
            <a:off x="203100" y="1307850"/>
            <a:ext cx="7905750" cy="1981200"/>
          </a:xfrm>
          <a:prstGeom prst="rect">
            <a:avLst/>
          </a:prstGeom>
          <a:noFill/>
          <a:ln>
            <a:noFill/>
          </a:ln>
        </p:spPr>
      </p:pic>
      <p:pic>
        <p:nvPicPr>
          <p:cNvPr id="207" name="Google Shape;207;p23"/>
          <p:cNvPicPr preferRelativeResize="0"/>
          <p:nvPr/>
        </p:nvPicPr>
        <p:blipFill>
          <a:blip r:embed="rId4">
            <a:alphaModFix/>
          </a:blip>
          <a:stretch>
            <a:fillRect/>
          </a:stretch>
        </p:blipFill>
        <p:spPr>
          <a:xfrm>
            <a:off x="203100" y="3289050"/>
            <a:ext cx="7905750" cy="12600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Burndown (Sprint 1)</a:t>
            </a:r>
            <a:endParaRPr sz="3000"/>
          </a:p>
        </p:txBody>
      </p:sp>
      <p:sp>
        <p:nvSpPr>
          <p:cNvPr id="213" name="Google Shape;213;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24"/>
          <p:cNvPicPr preferRelativeResize="0"/>
          <p:nvPr/>
        </p:nvPicPr>
        <p:blipFill>
          <a:blip r:embed="rId3">
            <a:alphaModFix/>
          </a:blip>
          <a:stretch>
            <a:fillRect/>
          </a:stretch>
        </p:blipFill>
        <p:spPr>
          <a:xfrm>
            <a:off x="216313" y="1423063"/>
            <a:ext cx="7839075" cy="2066925"/>
          </a:xfrm>
          <a:prstGeom prst="rect">
            <a:avLst/>
          </a:prstGeom>
          <a:noFill/>
          <a:ln>
            <a:noFill/>
          </a:ln>
        </p:spPr>
      </p:pic>
      <p:pic>
        <p:nvPicPr>
          <p:cNvPr id="215" name="Google Shape;215;p24"/>
          <p:cNvPicPr preferRelativeResize="0"/>
          <p:nvPr/>
        </p:nvPicPr>
        <p:blipFill>
          <a:blip r:embed="rId4">
            <a:alphaModFix/>
          </a:blip>
          <a:stretch>
            <a:fillRect/>
          </a:stretch>
        </p:blipFill>
        <p:spPr>
          <a:xfrm>
            <a:off x="216325" y="3490000"/>
            <a:ext cx="7839074" cy="14396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77925" y="3839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Second Sprint</a:t>
            </a:r>
            <a:endParaRPr sz="3000"/>
          </a:p>
        </p:txBody>
      </p:sp>
      <p:sp>
        <p:nvSpPr>
          <p:cNvPr id="221" name="Google Shape;221;p25"/>
          <p:cNvSpPr txBox="1"/>
          <p:nvPr>
            <p:ph idx="1" type="body"/>
          </p:nvPr>
        </p:nvSpPr>
        <p:spPr>
          <a:xfrm>
            <a:off x="1277925" y="1112300"/>
            <a:ext cx="7038900" cy="32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600"/>
              <a:t>Ongoing:</a:t>
            </a:r>
            <a:r>
              <a:rPr lang="nl" sz="1600"/>
              <a:t> </a:t>
            </a:r>
            <a:br>
              <a:rPr lang="nl" sz="1600"/>
            </a:br>
            <a:r>
              <a:rPr lang="nl" sz="1600"/>
              <a:t>	</a:t>
            </a:r>
            <a:r>
              <a:rPr lang="nl" sz="1600"/>
              <a:t>- Website </a:t>
            </a:r>
            <a:r>
              <a:rPr lang="nl" sz="1600"/>
              <a:t>improvements</a:t>
            </a:r>
            <a:br>
              <a:rPr lang="nl" sz="1600"/>
            </a:br>
            <a:r>
              <a:rPr lang="nl" sz="1600"/>
              <a:t>	- W</a:t>
            </a:r>
            <a:r>
              <a:rPr lang="nl" sz="1600"/>
              <a:t>riting articles</a:t>
            </a:r>
            <a:endParaRPr sz="1600"/>
          </a:p>
          <a:p>
            <a:pPr indent="0" lvl="0" marL="0" rtl="0" algn="l">
              <a:spcBef>
                <a:spcPts val="1600"/>
              </a:spcBef>
              <a:spcAft>
                <a:spcPts val="0"/>
              </a:spcAft>
              <a:buNone/>
            </a:pPr>
            <a:r>
              <a:rPr b="1" lang="nl" sz="1600"/>
              <a:t>Sprint 2 high level: </a:t>
            </a:r>
            <a:br>
              <a:rPr b="1" lang="nl" sz="1600"/>
            </a:br>
            <a:r>
              <a:rPr b="1" lang="nl" sz="1600"/>
              <a:t>	</a:t>
            </a:r>
            <a:r>
              <a:rPr lang="nl" sz="1600"/>
              <a:t>- Communication</a:t>
            </a:r>
            <a:br>
              <a:rPr lang="nl" sz="1600"/>
            </a:br>
            <a:r>
              <a:rPr lang="nl" sz="1600"/>
              <a:t>	- AI challenges</a:t>
            </a:r>
            <a:br>
              <a:rPr lang="nl" sz="1600"/>
            </a:br>
            <a:r>
              <a:rPr lang="nl" sz="1600"/>
              <a:t>	- Business</a:t>
            </a:r>
            <a:endParaRPr sz="1600"/>
          </a:p>
          <a:p>
            <a:pPr indent="0" lvl="0" marL="0" rtl="0" algn="l">
              <a:spcBef>
                <a:spcPts val="1600"/>
              </a:spcBef>
              <a:spcAft>
                <a:spcPts val="0"/>
              </a:spcAft>
              <a:buNone/>
            </a:pPr>
            <a:r>
              <a:rPr b="1" lang="nl" sz="1600"/>
              <a:t>Deliverables:</a:t>
            </a:r>
            <a:br>
              <a:rPr b="1" lang="nl" sz="1600"/>
            </a:br>
            <a:r>
              <a:rPr b="1" lang="nl" sz="1600"/>
              <a:t>	</a:t>
            </a:r>
            <a:r>
              <a:rPr lang="nl" sz="1600"/>
              <a:t>- Business ready website</a:t>
            </a:r>
            <a:br>
              <a:rPr lang="nl" sz="1600"/>
            </a:br>
            <a:r>
              <a:rPr lang="nl" sz="1600"/>
              <a:t>	- Communication and business protocol</a:t>
            </a:r>
            <a:br>
              <a:rPr lang="nl" sz="1600"/>
            </a:br>
            <a:r>
              <a:rPr lang="nl" sz="1600"/>
              <a:t>	- AI challenges </a:t>
            </a:r>
            <a:endParaRPr sz="1600"/>
          </a:p>
          <a:p>
            <a:pPr indent="0" lvl="0" marL="0" rtl="0" algn="l">
              <a:spcBef>
                <a:spcPts val="1600"/>
              </a:spcBef>
              <a:spcAft>
                <a:spcPts val="1600"/>
              </a:spcAft>
              <a:buNone/>
            </a:pPr>
            <a:r>
              <a:t/>
            </a:r>
            <a:endParaRPr b="1" sz="1600"/>
          </a:p>
        </p:txBody>
      </p:sp>
      <p:pic>
        <p:nvPicPr>
          <p:cNvPr descr="road PEXEL free - wingsforjustice.com" id="222" name="Google Shape;222;p25"/>
          <p:cNvPicPr preferRelativeResize="0"/>
          <p:nvPr/>
        </p:nvPicPr>
        <p:blipFill>
          <a:blip r:embed="rId3">
            <a:alphaModFix/>
          </a:blip>
          <a:stretch>
            <a:fillRect/>
          </a:stretch>
        </p:blipFill>
        <p:spPr>
          <a:xfrm>
            <a:off x="5613575" y="1542975"/>
            <a:ext cx="3074876" cy="2057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Sprint 2 backlog</a:t>
            </a:r>
            <a:br>
              <a:rPr lang="nl" sz="3000"/>
            </a:br>
            <a:endParaRPr sz="3000"/>
          </a:p>
        </p:txBody>
      </p:sp>
      <p:sp>
        <p:nvSpPr>
          <p:cNvPr id="228" name="Google Shape;228;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26"/>
          <p:cNvPicPr preferRelativeResize="0"/>
          <p:nvPr/>
        </p:nvPicPr>
        <p:blipFill>
          <a:blip r:embed="rId3">
            <a:alphaModFix/>
          </a:blip>
          <a:stretch>
            <a:fillRect/>
          </a:stretch>
        </p:blipFill>
        <p:spPr>
          <a:xfrm>
            <a:off x="0" y="1452442"/>
            <a:ext cx="9143998" cy="36910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6" name="Google Shape;236;p27"/>
          <p:cNvPicPr preferRelativeResize="0"/>
          <p:nvPr/>
        </p:nvPicPr>
        <p:blipFill>
          <a:blip r:embed="rId3">
            <a:alphaModFix/>
          </a:blip>
          <a:stretch>
            <a:fillRect/>
          </a:stretch>
        </p:blipFill>
        <p:spPr>
          <a:xfrm>
            <a:off x="24988" y="0"/>
            <a:ext cx="909402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Contents</a:t>
            </a:r>
            <a:endParaRPr sz="3000"/>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l" sz="1600"/>
              <a:t>Our Project</a:t>
            </a:r>
            <a:endParaRPr sz="1600"/>
          </a:p>
          <a:p>
            <a:pPr indent="-330200" lvl="0" marL="457200" rtl="0" algn="l">
              <a:spcBef>
                <a:spcPts val="0"/>
              </a:spcBef>
              <a:spcAft>
                <a:spcPts val="0"/>
              </a:spcAft>
              <a:buSzPts val="1600"/>
              <a:buChar char="●"/>
            </a:pPr>
            <a:r>
              <a:rPr lang="nl" sz="1600"/>
              <a:t>Vision</a:t>
            </a:r>
            <a:endParaRPr sz="1600"/>
          </a:p>
          <a:p>
            <a:pPr indent="-330200" lvl="0" marL="457200" rtl="0" algn="l">
              <a:spcBef>
                <a:spcPts val="0"/>
              </a:spcBef>
              <a:spcAft>
                <a:spcPts val="0"/>
              </a:spcAft>
              <a:buSzPts val="1600"/>
              <a:buChar char="●"/>
            </a:pPr>
            <a:r>
              <a:rPr lang="nl" sz="1600"/>
              <a:t>Terminology</a:t>
            </a:r>
            <a:endParaRPr sz="1600"/>
          </a:p>
          <a:p>
            <a:pPr indent="-330200" lvl="0" marL="457200" rtl="0" algn="l">
              <a:spcBef>
                <a:spcPts val="0"/>
              </a:spcBef>
              <a:spcAft>
                <a:spcPts val="0"/>
              </a:spcAft>
              <a:buSzPts val="1600"/>
              <a:buChar char="●"/>
            </a:pPr>
            <a:r>
              <a:rPr lang="nl" sz="1600"/>
              <a:t>Progress</a:t>
            </a:r>
            <a:endParaRPr sz="1600"/>
          </a:p>
          <a:p>
            <a:pPr indent="-330200" lvl="0" marL="457200" rtl="0" algn="l">
              <a:spcBef>
                <a:spcPts val="0"/>
              </a:spcBef>
              <a:spcAft>
                <a:spcPts val="0"/>
              </a:spcAft>
              <a:buSzPts val="1600"/>
              <a:buChar char="●"/>
            </a:pPr>
            <a:r>
              <a:rPr lang="nl" sz="1600"/>
              <a:t>Burndown</a:t>
            </a:r>
            <a:endParaRPr sz="1600"/>
          </a:p>
          <a:p>
            <a:pPr indent="-330200" lvl="0" marL="457200" rtl="0" algn="l">
              <a:spcBef>
                <a:spcPts val="0"/>
              </a:spcBef>
              <a:spcAft>
                <a:spcPts val="0"/>
              </a:spcAft>
              <a:buSzPts val="1600"/>
              <a:buChar char="●"/>
            </a:pPr>
            <a:r>
              <a:rPr lang="nl" sz="1600"/>
              <a:t>Second sprint</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Our project</a:t>
            </a:r>
            <a:endParaRPr sz="3000"/>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l" sz="1600"/>
              <a:t>Entrepreneur Challenge</a:t>
            </a:r>
            <a:endParaRPr sz="1600"/>
          </a:p>
          <a:p>
            <a:pPr indent="-330200" lvl="0" marL="457200" rtl="0" algn="l">
              <a:spcBef>
                <a:spcPts val="0"/>
              </a:spcBef>
              <a:spcAft>
                <a:spcPts val="0"/>
              </a:spcAft>
              <a:buSzPts val="1600"/>
              <a:buChar char="●"/>
            </a:pPr>
            <a:r>
              <a:rPr lang="nl" sz="1600"/>
              <a:t>Profitable Website</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Vision</a:t>
            </a:r>
            <a:endParaRPr sz="3000"/>
          </a:p>
        </p:txBody>
      </p:sp>
      <p:sp>
        <p:nvSpPr>
          <p:cNvPr id="153" name="Google Shape;153;p16"/>
          <p:cNvSpPr txBox="1"/>
          <p:nvPr>
            <p:ph idx="1" type="body"/>
          </p:nvPr>
        </p:nvSpPr>
        <p:spPr>
          <a:xfrm>
            <a:off x="779700" y="1577400"/>
            <a:ext cx="7584600" cy="29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600"/>
              <a:t>           What: Artificial Intelligence project platform.</a:t>
            </a:r>
            <a:endParaRPr sz="1600"/>
          </a:p>
          <a:p>
            <a:pPr indent="0" lvl="0" marL="0" rtl="0" algn="l">
              <a:spcBef>
                <a:spcPts val="1600"/>
              </a:spcBef>
              <a:spcAft>
                <a:spcPts val="0"/>
              </a:spcAft>
              <a:buNone/>
            </a:pPr>
            <a:r>
              <a:rPr lang="nl" sz="1600"/>
              <a:t>	Who: AI Start-ups and students.</a:t>
            </a:r>
            <a:endParaRPr sz="1600"/>
          </a:p>
          <a:p>
            <a:pPr indent="0" lvl="0" marL="0" rtl="0" algn="l">
              <a:spcBef>
                <a:spcPts val="1600"/>
              </a:spcBef>
              <a:spcAft>
                <a:spcPts val="0"/>
              </a:spcAft>
              <a:buNone/>
            </a:pPr>
            <a:r>
              <a:rPr lang="nl" sz="1600"/>
              <a:t>	Why: One platform where AI talent and projects come together.</a:t>
            </a:r>
            <a:endParaRPr sz="1600"/>
          </a:p>
          <a:p>
            <a:pPr indent="0" lvl="0" marL="914400" rtl="0" algn="l">
              <a:spcBef>
                <a:spcPts val="1600"/>
              </a:spcBef>
              <a:spcAft>
                <a:spcPts val="0"/>
              </a:spcAft>
              <a:buNone/>
            </a:pPr>
            <a:r>
              <a:t/>
            </a:r>
            <a:endParaRPr sz="1600"/>
          </a:p>
          <a:p>
            <a:pPr indent="0" lvl="0" marL="914400" rtl="0" algn="l">
              <a:spcBef>
                <a:spcPts val="1600"/>
              </a:spcBef>
              <a:spcAft>
                <a:spcPts val="1600"/>
              </a:spcAft>
              <a:buNone/>
            </a:pPr>
            <a:br>
              <a:rPr lang="nl" sz="1600"/>
            </a:br>
            <a:endParaRPr sz="1600"/>
          </a:p>
        </p:txBody>
      </p:sp>
      <p:pic>
        <p:nvPicPr>
          <p:cNvPr id="154" name="Google Shape;154;p16"/>
          <p:cNvPicPr preferRelativeResize="0"/>
          <p:nvPr/>
        </p:nvPicPr>
        <p:blipFill>
          <a:blip r:embed="rId3">
            <a:alphaModFix/>
          </a:blip>
          <a:stretch>
            <a:fillRect/>
          </a:stretch>
        </p:blipFill>
        <p:spPr>
          <a:xfrm>
            <a:off x="1297488" y="3176313"/>
            <a:ext cx="1706374" cy="1706374"/>
          </a:xfrm>
          <a:prstGeom prst="rect">
            <a:avLst/>
          </a:prstGeom>
          <a:noFill/>
          <a:ln>
            <a:noFill/>
          </a:ln>
          <a:effectLst>
            <a:outerShdw blurRad="57150" rotWithShape="0" algn="bl" dir="5400000" dist="19050">
              <a:srgbClr val="000000">
                <a:alpha val="50000"/>
              </a:srgbClr>
            </a:outerShdw>
          </a:effectLst>
        </p:spPr>
      </p:pic>
      <p:pic>
        <p:nvPicPr>
          <p:cNvPr id="155" name="Google Shape;155;p16"/>
          <p:cNvPicPr preferRelativeResize="0"/>
          <p:nvPr/>
        </p:nvPicPr>
        <p:blipFill>
          <a:blip r:embed="rId4">
            <a:alphaModFix/>
          </a:blip>
          <a:stretch>
            <a:fillRect/>
          </a:stretch>
        </p:blipFill>
        <p:spPr>
          <a:xfrm>
            <a:off x="3564250" y="3487594"/>
            <a:ext cx="3729050" cy="108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Terminology</a:t>
            </a:r>
            <a:endParaRPr sz="3000"/>
          </a:p>
        </p:txBody>
      </p:sp>
      <p:sp>
        <p:nvSpPr>
          <p:cNvPr id="161" name="Google Shape;161;p17"/>
          <p:cNvSpPr txBox="1"/>
          <p:nvPr>
            <p:ph idx="1" type="body"/>
          </p:nvPr>
        </p:nvSpPr>
        <p:spPr>
          <a:xfrm>
            <a:off x="779700" y="1577400"/>
            <a:ext cx="7584600" cy="2901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nl" sz="1700"/>
              <a:t>SEO: Search Engine Optimization</a:t>
            </a:r>
            <a:endParaRPr sz="1700"/>
          </a:p>
          <a:p>
            <a:pPr indent="-336550" lvl="1" marL="914400" rtl="0" algn="l">
              <a:spcBef>
                <a:spcPts val="0"/>
              </a:spcBef>
              <a:spcAft>
                <a:spcPts val="0"/>
              </a:spcAft>
              <a:buSzPts val="1700"/>
              <a:buChar char="○"/>
            </a:pPr>
            <a:r>
              <a:rPr lang="nl" sz="1700"/>
              <a:t>Growing quantity &amp; quality of website traffic</a:t>
            </a:r>
            <a:endParaRPr sz="1700"/>
          </a:p>
          <a:p>
            <a:pPr indent="-336550" lvl="1" marL="914400" rtl="0" algn="l">
              <a:spcBef>
                <a:spcPts val="0"/>
              </a:spcBef>
              <a:spcAft>
                <a:spcPts val="0"/>
              </a:spcAft>
              <a:buSzPts val="1700"/>
              <a:buChar char="○"/>
            </a:pPr>
            <a:r>
              <a:rPr lang="nl" sz="1700"/>
              <a:t>Increasing visibility of website for users web search engines</a:t>
            </a:r>
            <a:endParaRPr sz="1700"/>
          </a:p>
          <a:p>
            <a:pPr indent="0" lvl="0" marL="914400" rtl="0" algn="l">
              <a:spcBef>
                <a:spcPts val="1600"/>
              </a:spcBef>
              <a:spcAft>
                <a:spcPts val="0"/>
              </a:spcAft>
              <a:buNone/>
            </a:pPr>
            <a:r>
              <a:t/>
            </a:r>
            <a:endParaRPr sz="1700"/>
          </a:p>
          <a:p>
            <a:pPr indent="-336550" lvl="0" marL="457200" rtl="0" algn="l">
              <a:spcBef>
                <a:spcPts val="1600"/>
              </a:spcBef>
              <a:spcAft>
                <a:spcPts val="0"/>
              </a:spcAft>
              <a:buSzPts val="1700"/>
              <a:buChar char="●"/>
            </a:pPr>
            <a:r>
              <a:rPr lang="nl" sz="1700"/>
              <a:t>Adsense</a:t>
            </a:r>
            <a:endParaRPr sz="1700"/>
          </a:p>
          <a:p>
            <a:pPr indent="-336550" lvl="1" marL="914400" rtl="0" algn="l">
              <a:spcBef>
                <a:spcPts val="0"/>
              </a:spcBef>
              <a:spcAft>
                <a:spcPts val="0"/>
              </a:spcAft>
              <a:buSzPts val="1700"/>
              <a:buChar char="○"/>
            </a:pPr>
            <a:r>
              <a:rPr lang="nl" sz="1700"/>
              <a:t>Program run by Google</a:t>
            </a:r>
            <a:endParaRPr sz="1700"/>
          </a:p>
          <a:p>
            <a:pPr indent="-336550" lvl="1" marL="914400" rtl="0" algn="l">
              <a:spcBef>
                <a:spcPts val="0"/>
              </a:spcBef>
              <a:spcAft>
                <a:spcPts val="0"/>
              </a:spcAft>
              <a:buSzPts val="1700"/>
              <a:buChar char="○"/>
            </a:pPr>
            <a:r>
              <a:rPr lang="nl" sz="1700"/>
              <a:t>Advertisements that are targeted to the site content and audience</a:t>
            </a:r>
            <a:endParaRPr sz="1700"/>
          </a:p>
          <a:p>
            <a:pPr indent="-336550" lvl="1" marL="914400" rtl="0" algn="l">
              <a:spcBef>
                <a:spcPts val="0"/>
              </a:spcBef>
              <a:spcAft>
                <a:spcPts val="0"/>
              </a:spcAft>
              <a:buSzPts val="1700"/>
              <a:buChar char="○"/>
            </a:pPr>
            <a:r>
              <a:rPr lang="nl" sz="1700"/>
              <a:t>Generate income</a:t>
            </a:r>
            <a:endParaRPr sz="1700"/>
          </a:p>
          <a:p>
            <a:pPr indent="0" lvl="0" marL="0" rtl="0" algn="l">
              <a:spcBef>
                <a:spcPts val="1600"/>
              </a:spcBef>
              <a:spcAft>
                <a:spcPts val="0"/>
              </a:spcAft>
              <a:buNone/>
            </a:pPr>
            <a:r>
              <a:t/>
            </a:r>
            <a:endParaRPr sz="1700"/>
          </a:p>
          <a:p>
            <a:pPr indent="0" lvl="0" marL="914400" rtl="0" algn="l">
              <a:spcBef>
                <a:spcPts val="1600"/>
              </a:spcBef>
              <a:spcAft>
                <a:spcPts val="0"/>
              </a:spcAft>
              <a:buNone/>
            </a:pPr>
            <a:r>
              <a:t/>
            </a:r>
            <a:endParaRPr sz="1700"/>
          </a:p>
          <a:p>
            <a:pPr indent="0" lvl="0" marL="914400" rtl="0" algn="l">
              <a:spcBef>
                <a:spcPts val="1600"/>
              </a:spcBef>
              <a:spcAft>
                <a:spcPts val="1600"/>
              </a:spcAft>
              <a:buNone/>
            </a:pPr>
            <a:br>
              <a:rPr lang="nl" sz="1700"/>
            </a:b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First sprint</a:t>
            </a:r>
            <a:endParaRPr sz="3000"/>
          </a:p>
        </p:txBody>
      </p:sp>
      <p:sp>
        <p:nvSpPr>
          <p:cNvPr id="167" name="Google Shape;167;p18"/>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600"/>
              <a:t>Sprint 1 high level: </a:t>
            </a:r>
            <a:endParaRPr sz="1600"/>
          </a:p>
          <a:p>
            <a:pPr indent="-330200" lvl="0" marL="457200" rtl="0" algn="l">
              <a:spcBef>
                <a:spcPts val="1600"/>
              </a:spcBef>
              <a:spcAft>
                <a:spcPts val="0"/>
              </a:spcAft>
              <a:buSzPts val="1600"/>
              <a:buChar char="-"/>
            </a:pPr>
            <a:r>
              <a:rPr lang="nl" sz="1600"/>
              <a:t>Working website</a:t>
            </a:r>
            <a:endParaRPr sz="1600"/>
          </a:p>
          <a:p>
            <a:pPr indent="-330200" lvl="0" marL="457200" rtl="0" algn="l">
              <a:spcBef>
                <a:spcPts val="0"/>
              </a:spcBef>
              <a:spcAft>
                <a:spcPts val="0"/>
              </a:spcAft>
              <a:buSzPts val="1600"/>
              <a:buChar char="-"/>
            </a:pPr>
            <a:r>
              <a:rPr lang="nl" sz="1600"/>
              <a:t>Blog posts</a:t>
            </a:r>
            <a:endParaRPr sz="1600"/>
          </a:p>
          <a:p>
            <a:pPr indent="-330200" lvl="0" marL="457200" rtl="0" algn="l">
              <a:spcBef>
                <a:spcPts val="0"/>
              </a:spcBef>
              <a:spcAft>
                <a:spcPts val="0"/>
              </a:spcAft>
              <a:buSzPts val="1600"/>
              <a:buChar char="-"/>
            </a:pPr>
            <a:r>
              <a:rPr lang="nl" sz="1600"/>
              <a:t>Using SEO &amp; Adsense</a:t>
            </a:r>
            <a:endParaRPr sz="1600"/>
          </a:p>
          <a:p>
            <a:pPr indent="0" lvl="0" marL="0" rtl="0" algn="l">
              <a:spcBef>
                <a:spcPts val="1600"/>
              </a:spcBef>
              <a:spcAft>
                <a:spcPts val="0"/>
              </a:spcAft>
              <a:buNone/>
            </a:pPr>
            <a:r>
              <a:rPr b="1" lang="nl" sz="1600"/>
              <a:t>In progress: </a:t>
            </a:r>
            <a:endParaRPr b="1" sz="1600"/>
          </a:p>
          <a:p>
            <a:pPr indent="-330200" lvl="0" marL="457200" rtl="0" algn="l">
              <a:spcBef>
                <a:spcPts val="1600"/>
              </a:spcBef>
              <a:spcAft>
                <a:spcPts val="0"/>
              </a:spcAft>
              <a:buSzPts val="1600"/>
              <a:buChar char="-"/>
            </a:pPr>
            <a:r>
              <a:rPr lang="nl" sz="1600"/>
              <a:t>SEO on posts</a:t>
            </a:r>
            <a:endParaRPr sz="1600"/>
          </a:p>
          <a:p>
            <a:pPr indent="-330200" lvl="0" marL="457200" rtl="0" algn="l">
              <a:spcBef>
                <a:spcPts val="0"/>
              </a:spcBef>
              <a:spcAft>
                <a:spcPts val="0"/>
              </a:spcAft>
              <a:buSzPts val="1600"/>
              <a:buChar char="-"/>
            </a:pPr>
            <a:r>
              <a:rPr lang="nl" sz="1600"/>
              <a:t>Adsense</a:t>
            </a:r>
            <a:br>
              <a:rPr lang="nl" sz="1600"/>
            </a:br>
            <a:endParaRPr sz="1600"/>
          </a:p>
          <a:p>
            <a:pPr indent="0" lvl="0" marL="0" rtl="0" algn="l">
              <a:spcBef>
                <a:spcPts val="1600"/>
              </a:spcBef>
              <a:spcAft>
                <a:spcPts val="0"/>
              </a:spcAft>
              <a:buNone/>
            </a:pPr>
            <a:r>
              <a:t/>
            </a:r>
            <a:endParaRPr b="1" sz="1600"/>
          </a:p>
          <a:p>
            <a:pPr indent="0" lvl="0" marL="0" rtl="0" algn="l">
              <a:spcBef>
                <a:spcPts val="1600"/>
              </a:spcBef>
              <a:spcAft>
                <a:spcPts val="160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9"/>
          <p:cNvSpPr txBox="1"/>
          <p:nvPr>
            <p:ph idx="4294967295"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19"/>
          <p:cNvPicPr preferRelativeResize="0"/>
          <p:nvPr/>
        </p:nvPicPr>
        <p:blipFill>
          <a:blip r:embed="rId3">
            <a:alphaModFix/>
          </a:blip>
          <a:stretch>
            <a:fillRect/>
          </a:stretch>
        </p:blipFill>
        <p:spPr>
          <a:xfrm>
            <a:off x="0" y="1001500"/>
            <a:ext cx="9144002" cy="656600"/>
          </a:xfrm>
          <a:prstGeom prst="rect">
            <a:avLst/>
          </a:prstGeom>
          <a:noFill/>
          <a:ln>
            <a:noFill/>
          </a:ln>
        </p:spPr>
      </p:pic>
      <p:pic>
        <p:nvPicPr>
          <p:cNvPr id="174" name="Google Shape;174;p19"/>
          <p:cNvPicPr preferRelativeResize="0"/>
          <p:nvPr/>
        </p:nvPicPr>
        <p:blipFill>
          <a:blip r:embed="rId4">
            <a:alphaModFix/>
          </a:blip>
          <a:stretch>
            <a:fillRect/>
          </a:stretch>
        </p:blipFill>
        <p:spPr>
          <a:xfrm>
            <a:off x="0" y="1658100"/>
            <a:ext cx="9144003" cy="656596"/>
          </a:xfrm>
          <a:prstGeom prst="rect">
            <a:avLst/>
          </a:prstGeom>
          <a:noFill/>
          <a:ln>
            <a:noFill/>
          </a:ln>
        </p:spPr>
      </p:pic>
      <p:pic>
        <p:nvPicPr>
          <p:cNvPr id="175" name="Google Shape;175;p19"/>
          <p:cNvPicPr preferRelativeResize="0"/>
          <p:nvPr/>
        </p:nvPicPr>
        <p:blipFill>
          <a:blip r:embed="rId5">
            <a:alphaModFix/>
          </a:blip>
          <a:stretch>
            <a:fillRect/>
          </a:stretch>
        </p:blipFill>
        <p:spPr>
          <a:xfrm>
            <a:off x="0" y="2314702"/>
            <a:ext cx="9143999" cy="699295"/>
          </a:xfrm>
          <a:prstGeom prst="rect">
            <a:avLst/>
          </a:prstGeom>
          <a:noFill/>
          <a:ln>
            <a:noFill/>
          </a:ln>
        </p:spPr>
      </p:pic>
      <p:pic>
        <p:nvPicPr>
          <p:cNvPr id="176" name="Google Shape;176;p19"/>
          <p:cNvPicPr preferRelativeResize="0"/>
          <p:nvPr/>
        </p:nvPicPr>
        <p:blipFill>
          <a:blip r:embed="rId6">
            <a:alphaModFix/>
          </a:blip>
          <a:stretch>
            <a:fillRect/>
          </a:stretch>
        </p:blipFill>
        <p:spPr>
          <a:xfrm>
            <a:off x="0" y="3014000"/>
            <a:ext cx="9143997" cy="494270"/>
          </a:xfrm>
          <a:prstGeom prst="rect">
            <a:avLst/>
          </a:prstGeom>
          <a:noFill/>
          <a:ln>
            <a:noFill/>
          </a:ln>
        </p:spPr>
      </p:pic>
      <p:pic>
        <p:nvPicPr>
          <p:cNvPr id="177" name="Google Shape;177;p19"/>
          <p:cNvPicPr preferRelativeResize="0"/>
          <p:nvPr/>
        </p:nvPicPr>
        <p:blipFill>
          <a:blip r:embed="rId7">
            <a:alphaModFix/>
          </a:blip>
          <a:stretch>
            <a:fillRect/>
          </a:stretch>
        </p:blipFill>
        <p:spPr>
          <a:xfrm>
            <a:off x="0" y="3508276"/>
            <a:ext cx="9144000" cy="576197"/>
          </a:xfrm>
          <a:prstGeom prst="rect">
            <a:avLst/>
          </a:prstGeom>
          <a:noFill/>
          <a:ln>
            <a:noFill/>
          </a:ln>
        </p:spPr>
      </p:pic>
      <p:pic>
        <p:nvPicPr>
          <p:cNvPr id="178" name="Google Shape;178;p19"/>
          <p:cNvPicPr preferRelativeResize="0"/>
          <p:nvPr/>
        </p:nvPicPr>
        <p:blipFill>
          <a:blip r:embed="rId8">
            <a:alphaModFix/>
          </a:blip>
          <a:stretch>
            <a:fillRect/>
          </a:stretch>
        </p:blipFill>
        <p:spPr>
          <a:xfrm>
            <a:off x="0" y="4084476"/>
            <a:ext cx="9143997" cy="649808"/>
          </a:xfrm>
          <a:prstGeom prst="rect">
            <a:avLst/>
          </a:prstGeom>
          <a:noFill/>
          <a:ln>
            <a:noFill/>
          </a:ln>
        </p:spPr>
      </p:pic>
      <p:pic>
        <p:nvPicPr>
          <p:cNvPr id="179" name="Google Shape;179;p19"/>
          <p:cNvPicPr preferRelativeResize="0"/>
          <p:nvPr/>
        </p:nvPicPr>
        <p:blipFill>
          <a:blip r:embed="rId9">
            <a:alphaModFix/>
          </a:blip>
          <a:stretch>
            <a:fillRect/>
          </a:stretch>
        </p:blipFill>
        <p:spPr>
          <a:xfrm>
            <a:off x="0" y="131205"/>
            <a:ext cx="9144001" cy="8702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So what does that look like?</a:t>
            </a:r>
            <a:endParaRPr sz="3000"/>
          </a:p>
        </p:txBody>
      </p:sp>
      <p:pic>
        <p:nvPicPr>
          <p:cNvPr id="185" name="Google Shape;185;p20"/>
          <p:cNvPicPr preferRelativeResize="0"/>
          <p:nvPr/>
        </p:nvPicPr>
        <p:blipFill>
          <a:blip r:embed="rId3">
            <a:alphaModFix/>
          </a:blip>
          <a:stretch>
            <a:fillRect/>
          </a:stretch>
        </p:blipFill>
        <p:spPr>
          <a:xfrm>
            <a:off x="1804612" y="1307850"/>
            <a:ext cx="5534773" cy="3459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21">
            <a:hlinkClick r:id="rId3"/>
          </p:cNvPr>
          <p:cNvPicPr preferRelativeResize="0"/>
          <p:nvPr/>
        </p:nvPicPr>
        <p:blipFill>
          <a:blip r:embed="rId4">
            <a:alphaModFix/>
          </a:blip>
          <a:stretch>
            <a:fillRect/>
          </a:stretch>
        </p:blipFill>
        <p:spPr>
          <a:xfrm>
            <a:off x="0" y="0"/>
            <a:ext cx="9144002"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